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3" d="100"/>
          <a:sy n="93" d="100"/>
        </p:scale>
        <p:origin x="-912" y="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733811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09525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083768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027832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16857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604530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61379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230210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49708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109188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91419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DE3F58-3296-4FC6-89C0-7DD277DCE632}" type="datetimeFigureOut">
              <a:rPr lang="zh-TW" altLang="en-US" smtClean="0"/>
              <a:t>2013/5/20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63A35D-1A06-417A-8CFE-A65B1BB8A8FD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9640880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左-右雙向箭號 3"/>
          <p:cNvSpPr/>
          <p:nvPr/>
        </p:nvSpPr>
        <p:spPr>
          <a:xfrm>
            <a:off x="467544" y="620688"/>
            <a:ext cx="8136904" cy="3744416"/>
          </a:xfrm>
          <a:prstGeom prst="leftRightArrow">
            <a:avLst>
              <a:gd name="adj1" fmla="val 50000"/>
              <a:gd name="adj2" fmla="val 24407"/>
            </a:avLst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cxnSp>
        <p:nvCxnSpPr>
          <p:cNvPr id="6" name="直線接點 5"/>
          <p:cNvCxnSpPr/>
          <p:nvPr/>
        </p:nvCxnSpPr>
        <p:spPr>
          <a:xfrm>
            <a:off x="4788024" y="1586609"/>
            <a:ext cx="0" cy="181800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1" name="文字方塊 10"/>
          <p:cNvSpPr txBox="1"/>
          <p:nvPr/>
        </p:nvSpPr>
        <p:spPr>
          <a:xfrm>
            <a:off x="971600" y="1916832"/>
            <a:ext cx="3816424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就地合法</a:t>
            </a:r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(GGWA)</a:t>
            </a:r>
          </a:p>
          <a:p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(1)3500</a:t>
            </a:r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套</a:t>
            </a:r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*4700</a:t>
            </a:r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元</a:t>
            </a:r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=1645</a:t>
            </a:r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萬</a:t>
            </a:r>
            <a:endParaRPr lang="en-US" altLang="zh-TW" sz="2200" b="1" dirty="0" smtClean="0">
              <a:solidFill>
                <a:schemeClr val="bg1"/>
              </a:solidFill>
              <a:latin typeface="微軟正黑體" pitchFamily="34" charset="-120"/>
              <a:ea typeface="微軟正黑體" pitchFamily="34" charset="-120"/>
            </a:endParaRPr>
          </a:p>
          <a:p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(2)1800</a:t>
            </a:r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套*</a:t>
            </a:r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4700</a:t>
            </a:r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元</a:t>
            </a:r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= 846</a:t>
            </a:r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萬</a:t>
            </a:r>
            <a:endParaRPr lang="zh-TW" altLang="en-US" sz="2200" b="1" dirty="0">
              <a:solidFill>
                <a:schemeClr val="bg1"/>
              </a:solidFill>
              <a:latin typeface="微軟正黑體" pitchFamily="34" charset="-120"/>
              <a:ea typeface="微軟正黑體" pitchFamily="34" charset="-120"/>
            </a:endParaRPr>
          </a:p>
        </p:txBody>
      </p:sp>
      <p:sp>
        <p:nvSpPr>
          <p:cNvPr id="12" name="文字方塊 11"/>
          <p:cNvSpPr txBox="1"/>
          <p:nvPr/>
        </p:nvSpPr>
        <p:spPr>
          <a:xfrm>
            <a:off x="4860032" y="1916832"/>
            <a:ext cx="36004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購新機購系統</a:t>
            </a:r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(OEM)</a:t>
            </a:r>
          </a:p>
          <a:p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11000</a:t>
            </a:r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台*</a:t>
            </a:r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1500</a:t>
            </a:r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元</a:t>
            </a:r>
            <a:r>
              <a:rPr lang="en-US" altLang="zh-TW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=1650</a:t>
            </a:r>
            <a:r>
              <a:rPr lang="zh-TW" altLang="en-US" sz="2200" b="1" dirty="0" smtClean="0">
                <a:solidFill>
                  <a:schemeClr val="bg1"/>
                </a:solidFill>
                <a:latin typeface="微軟正黑體" pitchFamily="34" charset="-120"/>
                <a:ea typeface="微軟正黑體" pitchFamily="34" charset="-120"/>
              </a:rPr>
              <a:t>萬</a:t>
            </a:r>
            <a:endParaRPr lang="zh-TW" altLang="en-US" sz="2200" b="1" dirty="0">
              <a:solidFill>
                <a:schemeClr val="bg1"/>
              </a:solidFill>
              <a:latin typeface="微軟正黑體" pitchFamily="34" charset="-120"/>
              <a:ea typeface="微軟正黑體" pitchFamily="34" charset="-120"/>
            </a:endParaRPr>
          </a:p>
        </p:txBody>
      </p:sp>
      <p:sp>
        <p:nvSpPr>
          <p:cNvPr id="13" name="文字方塊 12"/>
          <p:cNvSpPr txBox="1"/>
          <p:nvPr/>
        </p:nvSpPr>
        <p:spPr>
          <a:xfrm>
            <a:off x="1547664" y="3573016"/>
            <a:ext cx="5976664" cy="2308324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altLang="zh-TW" sz="2400" dirty="0" smtClean="0">
                <a:latin typeface="標楷體" pitchFamily="65" charset="-120"/>
                <a:ea typeface="標楷體" pitchFamily="65" charset="-120"/>
              </a:rPr>
              <a:t>PILSA</a:t>
            </a:r>
            <a:r>
              <a:rPr lang="zh-TW" altLang="en-US" sz="2400" dirty="0" smtClean="0">
                <a:latin typeface="標楷體" pitchFamily="65" charset="-120"/>
                <a:ea typeface="標楷體" pitchFamily="65" charset="-120"/>
              </a:rPr>
              <a:t>：</a:t>
            </a:r>
            <a:endParaRPr lang="en-US" altLang="zh-TW" sz="2400" dirty="0" smtClean="0">
              <a:latin typeface="標楷體" pitchFamily="65" charset="-120"/>
              <a:ea typeface="標楷體" pitchFamily="65" charset="-120"/>
            </a:endParaRPr>
          </a:p>
          <a:p>
            <a:r>
              <a:rPr lang="zh-TW" altLang="en-US" sz="2400" dirty="0" smtClean="0">
                <a:latin typeface="標楷體" pitchFamily="65" charset="-120"/>
                <a:ea typeface="標楷體" pitchFamily="65" charset="-120"/>
              </a:rPr>
              <a:t>去年      </a:t>
            </a:r>
            <a:r>
              <a:rPr lang="en-US" altLang="zh-TW" sz="2400" dirty="0" smtClean="0">
                <a:latin typeface="標楷體" pitchFamily="65" charset="-120"/>
                <a:ea typeface="標楷體" pitchFamily="65" charset="-120"/>
              </a:rPr>
              <a:t>35,000</a:t>
            </a:r>
            <a:r>
              <a:rPr lang="zh-TW" altLang="en-US" sz="2400" dirty="0" smtClean="0">
                <a:latin typeface="標楷體" pitchFamily="65" charset="-120"/>
                <a:ea typeface="標楷體" pitchFamily="65" charset="-120"/>
              </a:rPr>
              <a:t>台</a:t>
            </a:r>
            <a:r>
              <a:rPr lang="en-US" altLang="zh-TW" sz="2400" dirty="0" smtClean="0">
                <a:latin typeface="標楷體" pitchFamily="65" charset="-120"/>
                <a:ea typeface="標楷體" pitchFamily="65" charset="-120"/>
              </a:rPr>
              <a:t>*120</a:t>
            </a:r>
            <a:r>
              <a:rPr lang="zh-TW" altLang="en-US" sz="2400" dirty="0" smtClean="0">
                <a:latin typeface="標楷體" pitchFamily="65" charset="-120"/>
                <a:ea typeface="標楷體" pitchFamily="65" charset="-120"/>
              </a:rPr>
              <a:t>元</a:t>
            </a:r>
            <a:r>
              <a:rPr lang="en-US" altLang="zh-TW" sz="2400" dirty="0" smtClean="0">
                <a:latin typeface="標楷體" pitchFamily="65" charset="-120"/>
                <a:ea typeface="標楷體" pitchFamily="65" charset="-120"/>
              </a:rPr>
              <a:t>=420</a:t>
            </a:r>
            <a:r>
              <a:rPr lang="zh-TW" altLang="en-US" sz="2400" dirty="0" smtClean="0">
                <a:latin typeface="標楷體" pitchFamily="65" charset="-120"/>
                <a:ea typeface="標楷體" pitchFamily="65" charset="-120"/>
              </a:rPr>
              <a:t>萬</a:t>
            </a:r>
            <a:endParaRPr lang="en-US" altLang="zh-TW" sz="2400" dirty="0" smtClean="0">
              <a:latin typeface="標楷體" pitchFamily="65" charset="-120"/>
              <a:ea typeface="標楷體" pitchFamily="65" charset="-120"/>
            </a:endParaRPr>
          </a:p>
          <a:p>
            <a:r>
              <a:rPr lang="zh-TW" altLang="en-US" sz="2400" b="1" dirty="0" smtClean="0">
                <a:latin typeface="微軟正黑體" pitchFamily="34" charset="-120"/>
                <a:ea typeface="微軟正黑體" pitchFamily="34" charset="-120"/>
              </a:rPr>
              <a:t>今年  </a:t>
            </a:r>
            <a:r>
              <a:rPr lang="en-US" altLang="zh-TW" sz="2400" b="1" dirty="0" smtClean="0">
                <a:latin typeface="微軟正黑體" pitchFamily="34" charset="-120"/>
                <a:ea typeface="微軟正黑體" pitchFamily="34" charset="-120"/>
              </a:rPr>
              <a:t>(1)</a:t>
            </a:r>
            <a:r>
              <a:rPr lang="zh-TW" altLang="en-US" sz="2400" b="1" dirty="0" smtClean="0">
                <a:latin typeface="微軟正黑體" pitchFamily="34" charset="-120"/>
                <a:ea typeface="微軟正黑體" pitchFamily="34" charset="-120"/>
              </a:rPr>
              <a:t> </a:t>
            </a:r>
            <a:r>
              <a:rPr lang="en-US" altLang="zh-TW" sz="2400" b="1" dirty="0" smtClean="0">
                <a:latin typeface="微軟正黑體" pitchFamily="34" charset="-120"/>
                <a:ea typeface="微軟正黑體" pitchFamily="34" charset="-120"/>
              </a:rPr>
              <a:t>35,000</a:t>
            </a:r>
            <a:r>
              <a:rPr lang="zh-TW" altLang="en-US" sz="2400" b="1" dirty="0" smtClean="0">
                <a:latin typeface="微軟正黑體" pitchFamily="34" charset="-120"/>
                <a:ea typeface="微軟正黑體" pitchFamily="34" charset="-120"/>
              </a:rPr>
              <a:t>台</a:t>
            </a:r>
            <a:r>
              <a:rPr lang="en-US" altLang="zh-TW" sz="2400" b="1" dirty="0" smtClean="0">
                <a:latin typeface="微軟正黑體" pitchFamily="34" charset="-120"/>
                <a:ea typeface="微軟正黑體" pitchFamily="34" charset="-120"/>
              </a:rPr>
              <a:t>*120</a:t>
            </a:r>
            <a:r>
              <a:rPr lang="zh-TW" altLang="en-US" sz="2400" b="1" dirty="0" smtClean="0">
                <a:latin typeface="微軟正黑體" pitchFamily="34" charset="-120"/>
                <a:ea typeface="微軟正黑體" pitchFamily="34" charset="-120"/>
              </a:rPr>
              <a:t>元</a:t>
            </a:r>
            <a:r>
              <a:rPr lang="en-US" altLang="zh-TW" sz="2400" b="1" dirty="0" smtClean="0">
                <a:latin typeface="微軟正黑體" pitchFamily="34" charset="-120"/>
                <a:ea typeface="微軟正黑體" pitchFamily="34" charset="-120"/>
              </a:rPr>
              <a:t>=420</a:t>
            </a:r>
            <a:r>
              <a:rPr lang="zh-TW" altLang="en-US" sz="2400" b="1" dirty="0" smtClean="0">
                <a:latin typeface="微軟正黑體" pitchFamily="34" charset="-120"/>
                <a:ea typeface="微軟正黑體" pitchFamily="34" charset="-120"/>
              </a:rPr>
              <a:t>萬</a:t>
            </a:r>
            <a:endParaRPr lang="en-US" altLang="zh-TW" sz="2400" b="1" dirty="0" smtClean="0">
              <a:latin typeface="微軟正黑體" pitchFamily="34" charset="-120"/>
              <a:ea typeface="微軟正黑體" pitchFamily="34" charset="-120"/>
            </a:endParaRPr>
          </a:p>
          <a:p>
            <a:r>
              <a:rPr lang="zh-TW" altLang="en-US" sz="2400" b="1" dirty="0">
                <a:latin typeface="微軟正黑體" pitchFamily="34" charset="-120"/>
                <a:ea typeface="微軟正黑體" pitchFamily="34" charset="-120"/>
              </a:rPr>
              <a:t> </a:t>
            </a:r>
            <a:r>
              <a:rPr lang="zh-TW" altLang="en-US" sz="2400" b="1" dirty="0" smtClean="0">
                <a:latin typeface="微軟正黑體" pitchFamily="34" charset="-120"/>
                <a:ea typeface="微軟正黑體" pitchFamily="34" charset="-120"/>
              </a:rPr>
              <a:t>         </a:t>
            </a:r>
            <a:r>
              <a:rPr lang="en-US" altLang="zh-TW" sz="2400" b="1" dirty="0" smtClean="0">
                <a:latin typeface="微軟正黑體" pitchFamily="34" charset="-120"/>
                <a:ea typeface="微軟正黑體" pitchFamily="34" charset="-120"/>
              </a:rPr>
              <a:t>(2)</a:t>
            </a:r>
            <a:r>
              <a:rPr lang="zh-TW" altLang="en-US" sz="2400" b="1" dirty="0" smtClean="0">
                <a:latin typeface="微軟正黑體" pitchFamily="34" charset="-120"/>
                <a:ea typeface="微軟正黑體" pitchFamily="34" charset="-120"/>
              </a:rPr>
              <a:t> </a:t>
            </a:r>
            <a:r>
              <a:rPr lang="en-US" altLang="zh-TW" sz="2400" b="1" dirty="0" smtClean="0">
                <a:solidFill>
                  <a:srgbClr val="FF0000"/>
                </a:solidFill>
                <a:latin typeface="微軟正黑體" pitchFamily="34" charset="-120"/>
                <a:ea typeface="微軟正黑體" pitchFamily="34" charset="-120"/>
              </a:rPr>
              <a:t>45,000</a:t>
            </a:r>
            <a:r>
              <a:rPr lang="zh-TW" altLang="en-US" sz="2400" b="1" dirty="0" smtClean="0">
                <a:solidFill>
                  <a:srgbClr val="FF0000"/>
                </a:solidFill>
                <a:latin typeface="微軟正黑體" pitchFamily="34" charset="-120"/>
                <a:ea typeface="微軟正黑體" pitchFamily="34" charset="-120"/>
              </a:rPr>
              <a:t>台*</a:t>
            </a:r>
            <a:r>
              <a:rPr lang="en-US" altLang="zh-TW" sz="2400" b="1" dirty="0" smtClean="0">
                <a:solidFill>
                  <a:srgbClr val="FF0000"/>
                </a:solidFill>
                <a:latin typeface="微軟正黑體" pitchFamily="34" charset="-120"/>
                <a:ea typeface="微軟正黑體" pitchFamily="34" charset="-120"/>
              </a:rPr>
              <a:t>120</a:t>
            </a:r>
            <a:r>
              <a:rPr lang="zh-TW" altLang="en-US" sz="2400" b="1" dirty="0" smtClean="0">
                <a:solidFill>
                  <a:srgbClr val="FF0000"/>
                </a:solidFill>
                <a:latin typeface="微軟正黑體" pitchFamily="34" charset="-120"/>
                <a:ea typeface="微軟正黑體" pitchFamily="34" charset="-120"/>
              </a:rPr>
              <a:t>元</a:t>
            </a:r>
            <a:r>
              <a:rPr lang="en-US" altLang="zh-TW" sz="2400" b="1" dirty="0" smtClean="0">
                <a:solidFill>
                  <a:srgbClr val="FF0000"/>
                </a:solidFill>
                <a:latin typeface="微軟正黑體" pitchFamily="34" charset="-120"/>
                <a:ea typeface="微軟正黑體" pitchFamily="34" charset="-120"/>
              </a:rPr>
              <a:t>=540</a:t>
            </a:r>
            <a:r>
              <a:rPr lang="zh-TW" altLang="en-US" sz="2400" b="1" dirty="0" smtClean="0">
                <a:solidFill>
                  <a:srgbClr val="FF0000"/>
                </a:solidFill>
                <a:latin typeface="微軟正黑體" pitchFamily="34" charset="-120"/>
                <a:ea typeface="微軟正黑體" pitchFamily="34" charset="-120"/>
              </a:rPr>
              <a:t>萬</a:t>
            </a:r>
            <a:endParaRPr lang="en-US" altLang="zh-TW" sz="2400" b="1" dirty="0" smtClean="0">
              <a:solidFill>
                <a:srgbClr val="FF0000"/>
              </a:solidFill>
              <a:latin typeface="微軟正黑體" pitchFamily="34" charset="-120"/>
              <a:ea typeface="微軟正黑體" pitchFamily="34" charset="-120"/>
            </a:endParaRPr>
          </a:p>
          <a:p>
            <a:endParaRPr lang="en-US" altLang="zh-TW" sz="2400" dirty="0">
              <a:latin typeface="標楷體" pitchFamily="65" charset="-120"/>
              <a:ea typeface="標楷體" pitchFamily="65" charset="-120"/>
            </a:endParaRPr>
          </a:p>
          <a:p>
            <a:r>
              <a:rPr lang="en-US" altLang="zh-TW" sz="2400" dirty="0" smtClean="0">
                <a:latin typeface="標楷體" pitchFamily="65" charset="-120"/>
                <a:ea typeface="標楷體" pitchFamily="65" charset="-120"/>
              </a:rPr>
              <a:t>Windows Server </a:t>
            </a:r>
            <a:r>
              <a:rPr lang="zh-TW" altLang="en-US" sz="2400" dirty="0" smtClean="0">
                <a:latin typeface="標楷體" pitchFamily="65" charset="-120"/>
                <a:ea typeface="標楷體" pitchFamily="65" charset="-120"/>
              </a:rPr>
              <a:t>授權：約</a:t>
            </a:r>
            <a:r>
              <a:rPr lang="en-US" altLang="zh-TW" sz="2400" dirty="0" smtClean="0">
                <a:latin typeface="標楷體" pitchFamily="65" charset="-120"/>
                <a:ea typeface="標楷體" pitchFamily="65" charset="-120"/>
              </a:rPr>
              <a:t>160</a:t>
            </a:r>
            <a:r>
              <a:rPr lang="zh-TW" altLang="en-US" sz="2400" dirty="0" smtClean="0">
                <a:latin typeface="標楷體" pitchFamily="65" charset="-120"/>
                <a:ea typeface="標楷體" pitchFamily="65" charset="-120"/>
              </a:rPr>
              <a:t>萬</a:t>
            </a:r>
            <a:endParaRPr lang="zh-TW" altLang="en-US" sz="2400" dirty="0">
              <a:latin typeface="標楷體" pitchFamily="65" charset="-120"/>
              <a:ea typeface="標楷體" pitchFamily="65" charset="-120"/>
            </a:endParaRPr>
          </a:p>
        </p:txBody>
      </p:sp>
      <p:sp>
        <p:nvSpPr>
          <p:cNvPr id="2" name="文字方塊 1"/>
          <p:cNvSpPr txBox="1"/>
          <p:nvPr/>
        </p:nvSpPr>
        <p:spPr>
          <a:xfrm>
            <a:off x="1619672" y="404664"/>
            <a:ext cx="604867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3200" dirty="0" smtClean="0">
                <a:latin typeface="標楷體" pitchFamily="65" charset="-120"/>
                <a:ea typeface="標楷體" pitchFamily="65" charset="-120"/>
              </a:rPr>
              <a:t>六期電腦租賃採購因應方案報告</a:t>
            </a:r>
            <a:endParaRPr lang="zh-TW" altLang="en-US" sz="3200" dirty="0">
              <a:latin typeface="標楷體" pitchFamily="65" charset="-120"/>
              <a:ea typeface="標楷體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4119545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b="1" dirty="0" smtClean="0">
                <a:latin typeface="微軟正黑體" pitchFamily="34" charset="-120"/>
                <a:ea typeface="微軟正黑體" pitchFamily="34" charset="-120"/>
              </a:rPr>
              <a:t>因應方案</a:t>
            </a:r>
            <a:endParaRPr lang="zh-TW" altLang="en-US" b="1" dirty="0">
              <a:latin typeface="微軟正黑體" pitchFamily="34" charset="-120"/>
              <a:ea typeface="微軟正黑體" pitchFamily="34" charset="-120"/>
            </a:endParaRPr>
          </a:p>
        </p:txBody>
      </p:sp>
      <p:graphicFrame>
        <p:nvGraphicFramePr>
          <p:cNvPr id="5" name="內容版面配置區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13888782"/>
              </p:ext>
            </p:extLst>
          </p:nvPr>
        </p:nvGraphicFramePr>
        <p:xfrm>
          <a:off x="457200" y="1340768"/>
          <a:ext cx="8229600" cy="31969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90464"/>
                <a:gridCol w="2520280"/>
                <a:gridCol w="1368152"/>
                <a:gridCol w="1368152"/>
                <a:gridCol w="1882552"/>
              </a:tblGrid>
              <a:tr h="639390">
                <a:tc>
                  <a:txBody>
                    <a:bodyPr/>
                    <a:lstStyle/>
                    <a:p>
                      <a:endParaRPr lang="zh-TW" altLang="en-US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800" dirty="0" smtClean="0"/>
                        <a:t>GGWA</a:t>
                      </a:r>
                      <a:endParaRPr lang="zh-TW" altLang="en-US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800" dirty="0" smtClean="0"/>
                        <a:t>OEM</a:t>
                      </a:r>
                      <a:endParaRPr lang="zh-TW" altLang="en-US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800" dirty="0" smtClean="0"/>
                        <a:t>PILSA</a:t>
                      </a:r>
                      <a:endParaRPr lang="zh-TW" altLang="en-US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zh-TW" altLang="en-US" sz="2800" dirty="0" smtClean="0"/>
                        <a:t>小計</a:t>
                      </a:r>
                      <a:endParaRPr lang="zh-TW" altLang="en-US" sz="2800" dirty="0"/>
                    </a:p>
                  </a:txBody>
                  <a:tcPr anchor="ctr"/>
                </a:tc>
              </a:tr>
              <a:tr h="639390">
                <a:tc>
                  <a:txBody>
                    <a:bodyPr/>
                    <a:lstStyle/>
                    <a:p>
                      <a:r>
                        <a:rPr lang="zh-TW" altLang="en-US" sz="2200" b="1" dirty="0" smtClean="0">
                          <a:effectLst/>
                          <a:latin typeface="微軟正黑體" pitchFamily="34" charset="-120"/>
                          <a:ea typeface="微軟正黑體" pitchFamily="34" charset="-120"/>
                        </a:rPr>
                        <a:t>方案一</a:t>
                      </a:r>
                      <a:endParaRPr lang="zh-TW" altLang="en-US" sz="2200" b="1" dirty="0">
                        <a:effectLst/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1645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(3500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套</a:t>
                      </a: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)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1650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540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3835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</a:tr>
              <a:tr h="639390">
                <a:tc>
                  <a:txBody>
                    <a:bodyPr/>
                    <a:lstStyle/>
                    <a:p>
                      <a:r>
                        <a:rPr lang="zh-TW" altLang="en-US" sz="2200" b="1" dirty="0" smtClean="0">
                          <a:effectLst/>
                          <a:latin typeface="微軟正黑體" pitchFamily="34" charset="-120"/>
                          <a:ea typeface="微軟正黑體" pitchFamily="34" charset="-120"/>
                        </a:rPr>
                        <a:t>方案二</a:t>
                      </a:r>
                      <a:endParaRPr lang="zh-TW" altLang="en-US" sz="2200" b="1" dirty="0">
                        <a:effectLst/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846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(1800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套</a:t>
                      </a: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)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1650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540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3036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</a:tr>
              <a:tr h="639390">
                <a:tc>
                  <a:txBody>
                    <a:bodyPr/>
                    <a:lstStyle/>
                    <a:p>
                      <a:r>
                        <a:rPr lang="zh-TW" altLang="en-US" sz="2200" b="1" dirty="0" smtClean="0">
                          <a:effectLst/>
                          <a:latin typeface="微軟正黑體" pitchFamily="34" charset="-120"/>
                          <a:ea typeface="微軟正黑體" pitchFamily="34" charset="-120"/>
                        </a:rPr>
                        <a:t>方案三</a:t>
                      </a:r>
                      <a:endParaRPr lang="zh-TW" altLang="en-US" sz="2200" b="1" dirty="0">
                        <a:effectLst/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1645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(3500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套</a:t>
                      </a: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)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420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2065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</a:tr>
              <a:tr h="639390">
                <a:tc>
                  <a:txBody>
                    <a:bodyPr/>
                    <a:lstStyle/>
                    <a:p>
                      <a:r>
                        <a:rPr lang="zh-TW" altLang="en-US" sz="2200" b="1" dirty="0" smtClean="0">
                          <a:effectLst/>
                          <a:latin typeface="微軟正黑體" pitchFamily="34" charset="-120"/>
                          <a:ea typeface="微軟正黑體" pitchFamily="34" charset="-120"/>
                        </a:rPr>
                        <a:t>方案四</a:t>
                      </a:r>
                      <a:endParaRPr lang="zh-TW" altLang="en-US" sz="2200" b="1" dirty="0">
                        <a:effectLst/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846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(1800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套</a:t>
                      </a: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)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420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altLang="zh-TW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1266</a:t>
                      </a:r>
                      <a:r>
                        <a:rPr lang="zh-TW" altLang="en-US" sz="2200" dirty="0" smtClean="0">
                          <a:latin typeface="微軟正黑體" pitchFamily="34" charset="-120"/>
                          <a:ea typeface="微軟正黑體" pitchFamily="34" charset="-120"/>
                        </a:rPr>
                        <a:t>萬</a:t>
                      </a:r>
                      <a:endParaRPr lang="zh-TW" altLang="en-US" sz="2200" dirty="0">
                        <a:latin typeface="微軟正黑體" pitchFamily="34" charset="-120"/>
                        <a:ea typeface="微軟正黑體" pitchFamily="34" charset="-120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7" name="文字方塊 6"/>
          <p:cNvSpPr txBox="1"/>
          <p:nvPr/>
        </p:nvSpPr>
        <p:spPr>
          <a:xfrm>
            <a:off x="467544" y="4725144"/>
            <a:ext cx="8136904" cy="1323439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zh-TW" altLang="en-US" sz="2000" dirty="0" smtClean="0">
                <a:latin typeface="微軟正黑體" pitchFamily="34" charset="-120"/>
                <a:ea typeface="微軟正黑體" pitchFamily="34" charset="-120"/>
              </a:rPr>
              <a:t>備註：教育部補助本市資本門經費如下，</a:t>
            </a:r>
            <a:endParaRPr lang="en-US" altLang="zh-TW" sz="2000" dirty="0" smtClean="0">
              <a:latin typeface="微軟正黑體" pitchFamily="34" charset="-120"/>
              <a:ea typeface="微軟正黑體" pitchFamily="34" charset="-120"/>
            </a:endParaRPr>
          </a:p>
          <a:p>
            <a:r>
              <a:rPr lang="en-US" altLang="zh-TW" sz="2000" dirty="0" smtClean="0">
                <a:latin typeface="微軟正黑體" pitchFamily="34" charset="-120"/>
                <a:ea typeface="微軟正黑體" pitchFamily="34" charset="-120"/>
              </a:rPr>
              <a:t>100</a:t>
            </a:r>
            <a:r>
              <a:rPr lang="zh-TW" altLang="en-US" sz="2000" dirty="0" smtClean="0">
                <a:latin typeface="微軟正黑體" pitchFamily="34" charset="-120"/>
                <a:ea typeface="微軟正黑體" pitchFamily="34" charset="-120"/>
              </a:rPr>
              <a:t>年：約 </a:t>
            </a:r>
            <a:r>
              <a:rPr lang="en-US" altLang="zh-TW" sz="2000" dirty="0" smtClean="0">
                <a:latin typeface="微軟正黑體" pitchFamily="34" charset="-120"/>
                <a:ea typeface="微軟正黑體" pitchFamily="34" charset="-120"/>
              </a:rPr>
              <a:t>2000</a:t>
            </a:r>
            <a:r>
              <a:rPr lang="zh-TW" altLang="en-US" sz="2000" dirty="0" smtClean="0">
                <a:latin typeface="微軟正黑體" pitchFamily="34" charset="-120"/>
                <a:ea typeface="微軟正黑體" pitchFamily="34" charset="-120"/>
              </a:rPr>
              <a:t>萬</a:t>
            </a:r>
            <a:endParaRPr lang="en-US" altLang="zh-TW" sz="2000" dirty="0" smtClean="0">
              <a:latin typeface="微軟正黑體" pitchFamily="34" charset="-120"/>
              <a:ea typeface="微軟正黑體" pitchFamily="34" charset="-120"/>
            </a:endParaRPr>
          </a:p>
          <a:p>
            <a:r>
              <a:rPr lang="en-US" altLang="zh-TW" sz="2000" dirty="0" smtClean="0">
                <a:latin typeface="微軟正黑體" pitchFamily="34" charset="-120"/>
                <a:ea typeface="微軟正黑體" pitchFamily="34" charset="-120"/>
              </a:rPr>
              <a:t>101</a:t>
            </a:r>
            <a:r>
              <a:rPr lang="zh-TW" altLang="en-US" sz="2000" dirty="0" smtClean="0">
                <a:latin typeface="微軟正黑體" pitchFamily="34" charset="-120"/>
                <a:ea typeface="微軟正黑體" pitchFamily="34" charset="-120"/>
              </a:rPr>
              <a:t>年：約 </a:t>
            </a:r>
            <a:r>
              <a:rPr lang="en-US" altLang="zh-TW" sz="2000" dirty="0" smtClean="0">
                <a:latin typeface="微軟正黑體" pitchFamily="34" charset="-120"/>
                <a:ea typeface="微軟正黑體" pitchFamily="34" charset="-120"/>
              </a:rPr>
              <a:t>1300</a:t>
            </a:r>
            <a:r>
              <a:rPr lang="zh-TW" altLang="en-US" sz="2000" dirty="0" smtClean="0">
                <a:latin typeface="微軟正黑體" pitchFamily="34" charset="-120"/>
                <a:ea typeface="微軟正黑體" pitchFamily="34" charset="-120"/>
              </a:rPr>
              <a:t>萬</a:t>
            </a:r>
            <a:endParaRPr lang="en-US" altLang="zh-TW" sz="2000" dirty="0" smtClean="0">
              <a:latin typeface="微軟正黑體" pitchFamily="34" charset="-120"/>
              <a:ea typeface="微軟正黑體" pitchFamily="34" charset="-120"/>
            </a:endParaRPr>
          </a:p>
          <a:p>
            <a:r>
              <a:rPr lang="en-US" altLang="zh-TW" sz="2000" dirty="0" smtClean="0">
                <a:latin typeface="微軟正黑體" pitchFamily="34" charset="-120"/>
                <a:ea typeface="微軟正黑體" pitchFamily="34" charset="-120"/>
              </a:rPr>
              <a:t>102</a:t>
            </a:r>
            <a:r>
              <a:rPr lang="zh-TW" altLang="en-US" sz="2000" dirty="0" smtClean="0">
                <a:latin typeface="微軟正黑體" pitchFamily="34" charset="-120"/>
                <a:ea typeface="微軟正黑體" pitchFamily="34" charset="-120"/>
              </a:rPr>
              <a:t>年：約   </a:t>
            </a:r>
            <a:r>
              <a:rPr lang="en-US" altLang="zh-TW" sz="2000" dirty="0" smtClean="0">
                <a:latin typeface="微軟正黑體" pitchFamily="34" charset="-120"/>
                <a:ea typeface="微軟正黑體" pitchFamily="34" charset="-120"/>
              </a:rPr>
              <a:t>250</a:t>
            </a:r>
            <a:r>
              <a:rPr lang="zh-TW" altLang="en-US" sz="2000" dirty="0" smtClean="0">
                <a:latin typeface="微軟正黑體" pitchFamily="34" charset="-120"/>
                <a:ea typeface="微軟正黑體" pitchFamily="34" charset="-120"/>
              </a:rPr>
              <a:t>萬</a:t>
            </a:r>
            <a:endParaRPr lang="zh-TW" altLang="en-US" sz="2000" dirty="0">
              <a:latin typeface="微軟正黑體" pitchFamily="34" charset="-120"/>
              <a:ea typeface="微軟正黑體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202965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b="1" dirty="0" smtClean="0">
                <a:latin typeface="微軟正黑體" pitchFamily="34" charset="-120"/>
                <a:ea typeface="微軟正黑體" pitchFamily="34" charset="-120"/>
              </a:rPr>
              <a:t>提請討論</a:t>
            </a:r>
            <a:endParaRPr lang="zh-TW" altLang="en-US" b="1" dirty="0">
              <a:latin typeface="微軟正黑體" pitchFamily="34" charset="-120"/>
              <a:ea typeface="微軟正黑體" pitchFamily="34" charset="-12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zh-TW" altLang="en-US" dirty="0" smtClean="0">
                <a:latin typeface="標楷體" pitchFamily="65" charset="-120"/>
                <a:ea typeface="標楷體" pitchFamily="65" charset="-120"/>
              </a:rPr>
              <a:t>因應今年度經費大幅變動及未來經費規畫，宜採用何種方案？</a:t>
            </a:r>
            <a:endParaRPr lang="en-US" altLang="zh-TW" dirty="0" smtClean="0">
              <a:latin typeface="標楷體" pitchFamily="65" charset="-120"/>
              <a:ea typeface="標楷體" pitchFamily="65" charset="-120"/>
            </a:endParaRPr>
          </a:p>
          <a:p>
            <a:r>
              <a:rPr lang="zh-TW" altLang="en-US" dirty="0" smtClean="0">
                <a:latin typeface="標楷體" pitchFamily="65" charset="-120"/>
                <a:ea typeface="標楷體" pitchFamily="65" charset="-120"/>
              </a:rPr>
              <a:t>六期電腦若不採購授權軟體，請研商配套措施</a:t>
            </a:r>
            <a:endParaRPr lang="en-US" altLang="zh-TW" dirty="0" smtClean="0">
              <a:latin typeface="標楷體" pitchFamily="65" charset="-120"/>
              <a:ea typeface="標楷體" pitchFamily="65" charset="-120"/>
            </a:endParaRPr>
          </a:p>
          <a:p>
            <a:pPr lvl="1"/>
            <a:r>
              <a:rPr lang="zh-TW" altLang="en-US" dirty="0" smtClean="0">
                <a:latin typeface="標楷體" pitchFamily="65" charset="-120"/>
                <a:ea typeface="標楷體" pitchFamily="65" charset="-120"/>
              </a:rPr>
              <a:t>使用習慣的改變</a:t>
            </a:r>
            <a:endParaRPr lang="en-US" altLang="zh-TW" dirty="0" smtClean="0">
              <a:latin typeface="標楷體" pitchFamily="65" charset="-120"/>
              <a:ea typeface="標楷體" pitchFamily="65" charset="-120"/>
            </a:endParaRPr>
          </a:p>
          <a:p>
            <a:pPr lvl="1"/>
            <a:r>
              <a:rPr lang="zh-TW" altLang="en-US" dirty="0" smtClean="0">
                <a:latin typeface="標楷體" pitchFamily="65" charset="-120"/>
                <a:ea typeface="標楷體" pitchFamily="65" charset="-120"/>
              </a:rPr>
              <a:t>授課使用之數位教材及紙本課本</a:t>
            </a:r>
            <a:endParaRPr lang="en-US" altLang="zh-TW" dirty="0" smtClean="0">
              <a:latin typeface="標楷體" pitchFamily="65" charset="-120"/>
              <a:ea typeface="標楷體" pitchFamily="65" charset="-120"/>
            </a:endParaRPr>
          </a:p>
          <a:p>
            <a:pPr lvl="1"/>
            <a:r>
              <a:rPr lang="zh-TW" altLang="en-US" dirty="0" smtClean="0">
                <a:latin typeface="標楷體" pitchFamily="65" charset="-120"/>
                <a:ea typeface="標楷體" pitchFamily="65" charset="-120"/>
              </a:rPr>
              <a:t>六期分配學校資訊教師之培訓</a:t>
            </a:r>
            <a:endParaRPr lang="en-US" altLang="zh-TW" dirty="0" smtClean="0">
              <a:latin typeface="標楷體" pitchFamily="65" charset="-120"/>
              <a:ea typeface="標楷體" pitchFamily="65" charset="-120"/>
            </a:endParaRPr>
          </a:p>
          <a:p>
            <a:pPr lvl="1"/>
            <a:r>
              <a:rPr lang="zh-TW" altLang="en-US" dirty="0">
                <a:latin typeface="標楷體" pitchFamily="65" charset="-120"/>
                <a:ea typeface="標楷體" pitchFamily="65" charset="-120"/>
              </a:rPr>
              <a:t>分區宣導</a:t>
            </a:r>
            <a:r>
              <a:rPr lang="zh-TW" altLang="en-US" dirty="0" smtClean="0">
                <a:latin typeface="標楷體" pitchFamily="65" charset="-120"/>
                <a:ea typeface="標楷體" pitchFamily="65" charset="-120"/>
              </a:rPr>
              <a:t>、後續輔導</a:t>
            </a:r>
            <a:endParaRPr lang="zh-TW" altLang="en-US" dirty="0">
              <a:latin typeface="標楷體" pitchFamily="65" charset="-120"/>
              <a:ea typeface="標楷體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8804871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240</Words>
  <Application>Microsoft Office PowerPoint</Application>
  <PresentationFormat>如螢幕大小 (4:3)</PresentationFormat>
  <Paragraphs>48</Paragraphs>
  <Slides>3</Slides>
  <Notes>0</Notes>
  <HiddenSlides>0</HiddenSlides>
  <MMClips>0</MMClips>
  <ScaleCrop>false</ScaleCrop>
  <HeadingPairs>
    <vt:vector size="4" baseType="variant">
      <vt:variant>
        <vt:lpstr>佈景主題</vt:lpstr>
      </vt:variant>
      <vt:variant>
        <vt:i4>1</vt:i4>
      </vt:variant>
      <vt:variant>
        <vt:lpstr>投影片標題</vt:lpstr>
      </vt:variant>
      <vt:variant>
        <vt:i4>3</vt:i4>
      </vt:variant>
    </vt:vector>
  </HeadingPairs>
  <TitlesOfParts>
    <vt:vector size="4" baseType="lpstr">
      <vt:lpstr>Office 佈景主題</vt:lpstr>
      <vt:lpstr>PowerPoint 簡報</vt:lpstr>
      <vt:lpstr>因應方案</vt:lpstr>
      <vt:lpstr>提請討論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wdlwcs</dc:creator>
  <cp:lastModifiedBy>北新國民小學</cp:lastModifiedBy>
  <cp:revision>10</cp:revision>
  <dcterms:created xsi:type="dcterms:W3CDTF">2013-05-14T15:14:50Z</dcterms:created>
  <dcterms:modified xsi:type="dcterms:W3CDTF">2013-05-20T10:16:50Z</dcterms:modified>
</cp:coreProperties>
</file>

<file path=docProps/thumbnail.jpeg>
</file>